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57" autoAdjust="0"/>
    <p:restoredTop sz="94660"/>
  </p:normalViewPr>
  <p:slideViewPr>
    <p:cSldViewPr snapToGrid="0">
      <p:cViewPr varScale="1">
        <p:scale>
          <a:sx n="18" d="100"/>
          <a:sy n="18" d="100"/>
        </p:scale>
        <p:origin x="31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2020-06-12</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2020-06-12</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1.bin"/><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그림 5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56014" y="16315406"/>
            <a:ext cx="9218966" cy="5046879"/>
          </a:xfrm>
          <a:prstGeom prst="rect">
            <a:avLst/>
          </a:prstGeom>
          <a:noFill/>
        </p:spPr>
      </p:pic>
      <p:sp>
        <p:nvSpPr>
          <p:cNvPr id="5" name="모서리가 둥근 직사각형 4"/>
          <p:cNvSpPr/>
          <p:nvPr/>
        </p:nvSpPr>
        <p:spPr>
          <a:xfrm>
            <a:off x="1053306" y="4229100"/>
            <a:ext cx="28168600" cy="435569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8000" b="1" dirty="0" smtClean="0">
                <a:solidFill>
                  <a:schemeClr val="tx1"/>
                </a:solidFill>
                <a:latin typeface="Times New Roman" panose="02020603050405020304" pitchFamily="18" charset="0"/>
                <a:cs typeface="Times New Roman" panose="02020603050405020304" pitchFamily="18" charset="0"/>
              </a:rPr>
              <a:t>Design of RF Band Design of Quadruple-Mode Active Rectifier for Wireless Charging System of IoT/Wearable Devices</a:t>
            </a:r>
          </a:p>
          <a:p>
            <a:pPr algn="ctr"/>
            <a:endParaRPr lang="en-US" altLang="ko-KR" sz="5000" b="1" dirty="0">
              <a:solidFill>
                <a:schemeClr val="tx1"/>
              </a:solidFill>
              <a:latin typeface="Times New Roman" panose="02020603050405020304" pitchFamily="18" charset="0"/>
              <a:cs typeface="Times New Roman" panose="02020603050405020304" pitchFamily="18" charset="0"/>
            </a:endParaRPr>
          </a:p>
          <a:p>
            <a:pPr algn="ctr"/>
            <a:r>
              <a:rPr lang="en-US" altLang="ko-KR" sz="5400" dirty="0" smtClean="0">
                <a:solidFill>
                  <a:schemeClr val="tx1"/>
                </a:solidFill>
                <a:latin typeface="Times New Roman" panose="02020603050405020304" pitchFamily="18" charset="0"/>
                <a:cs typeface="Times New Roman" panose="02020603050405020304" pitchFamily="18" charset="0"/>
              </a:rPr>
              <a:t>Sang Rim Back, </a:t>
            </a:r>
            <a:r>
              <a:rPr lang="en-US" altLang="ko-KR" sz="5400" dirty="0" smtClean="0">
                <a:solidFill>
                  <a:schemeClr val="tx1"/>
                </a:solidFill>
                <a:latin typeface="Times New Roman" panose="02020603050405020304" pitchFamily="18" charset="0"/>
                <a:cs typeface="Times New Roman" panose="02020603050405020304" pitchFamily="18" charset="0"/>
              </a:rPr>
              <a:t>Jae </a:t>
            </a:r>
            <a:r>
              <a:rPr lang="en-US" altLang="ko-KR" sz="5400" dirty="0" smtClean="0">
                <a:solidFill>
                  <a:schemeClr val="tx1"/>
                </a:solidFill>
                <a:latin typeface="Times New Roman" panose="02020603050405020304" pitchFamily="18" charset="0"/>
                <a:cs typeface="Times New Roman" panose="02020603050405020304" pitchFamily="18" charset="0"/>
              </a:rPr>
              <a:t>Bin Kim, Sang-Gyu Jeon, Tae Young Yoon and Kang-Yoon Lee</a:t>
            </a:r>
          </a:p>
          <a:p>
            <a:pPr algn="ctr"/>
            <a:r>
              <a:rPr lang="en-US" altLang="ko-KR" sz="5400" dirty="0" smtClean="0">
                <a:solidFill>
                  <a:schemeClr val="tx1"/>
                </a:solidFill>
                <a:latin typeface="Times New Roman" panose="02020603050405020304" pitchFamily="18" charset="0"/>
                <a:cs typeface="Times New Roman" panose="02020603050405020304" pitchFamily="18" charset="0"/>
              </a:rPr>
              <a:t>Department of Electrical and Computer Engineering, Sungkyunkwan Univ.</a:t>
            </a:r>
          </a:p>
          <a:p>
            <a:pPr algn="ctr"/>
            <a:r>
              <a:rPr lang="en-US" altLang="ko-KR" sz="5400" dirty="0">
                <a:solidFill>
                  <a:schemeClr val="tx1"/>
                </a:solidFill>
                <a:latin typeface="Times New Roman" panose="02020603050405020304" pitchFamily="18" charset="0"/>
                <a:cs typeface="Times New Roman" panose="02020603050405020304" pitchFamily="18" charset="0"/>
              </a:rPr>
              <a:t>backsr411@skku.edu</a:t>
            </a:r>
            <a:endParaRPr lang="en-US" altLang="ko-KR" sz="5400" dirty="0" smtClean="0">
              <a:solidFill>
                <a:schemeClr val="tx1"/>
              </a:solidFill>
              <a:latin typeface="Times New Roman" panose="02020603050405020304" pitchFamily="18" charset="0"/>
              <a:cs typeface="Times New Roman" panose="02020603050405020304" pitchFamily="18" charset="0"/>
            </a:endParaRPr>
          </a:p>
        </p:txBody>
      </p:sp>
      <p:sp>
        <p:nvSpPr>
          <p:cNvPr id="6" name="모서리가 둥근 직사각형 5"/>
          <p:cNvSpPr/>
          <p:nvPr/>
        </p:nvSpPr>
        <p:spPr>
          <a:xfrm>
            <a:off x="1053306" y="10337391"/>
            <a:ext cx="13767594" cy="9336958"/>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smtClean="0">
              <a:ln w="28575">
                <a:noFill/>
                <a:prstDash val="dash"/>
              </a:ln>
              <a:solidFill>
                <a:schemeClr val="tx1"/>
              </a:solidFill>
            </a:endParaRPr>
          </a:p>
        </p:txBody>
      </p:sp>
      <p:sp>
        <p:nvSpPr>
          <p:cNvPr id="7" name="모서리가 둥근 직사각형 6"/>
          <p:cNvSpPr/>
          <p:nvPr/>
        </p:nvSpPr>
        <p:spPr>
          <a:xfrm>
            <a:off x="15251905" y="25712564"/>
            <a:ext cx="13767593" cy="355600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Fig 2. shows fully synchronous operation and IAC flow without leakage current was confirmed through measurement. In addition, it was confirmed that the gate signal is also turned on for normal timing. </a:t>
            </a:r>
          </a:p>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Fig 3. shows the measurement results of the proposed Quadruple-Mode Active Rectifier in A4WP standard mode. Both low side and high side are fully synchronous and IAC flow without leakage current.</a:t>
            </a:r>
          </a:p>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As it operates in the high frequency band of 6.78 MHz, the waveform is waver compared to WPC / PMA mode.</a:t>
            </a:r>
            <a:endParaRPr lang="ko-KR" altLang="en-US" sz="5300" dirty="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1053305" y="9769043"/>
            <a:ext cx="10479933"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Introduction</a:t>
            </a:r>
            <a:endParaRPr lang="ko-KR" altLang="en-US" dirty="0">
              <a:solidFill>
                <a:schemeClr val="bg1"/>
              </a:solidFill>
            </a:endParaRPr>
          </a:p>
        </p:txBody>
      </p:sp>
      <p:sp>
        <p:nvSpPr>
          <p:cNvPr id="22" name="모서리가 둥근 직사각형 21"/>
          <p:cNvSpPr/>
          <p:nvPr/>
        </p:nvSpPr>
        <p:spPr>
          <a:xfrm>
            <a:off x="1108622" y="20793241"/>
            <a:ext cx="13767594" cy="19237158"/>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a:ln w="28575">
                <a:noFill/>
                <a:prstDash val="dash"/>
              </a:ln>
              <a:solidFill>
                <a:schemeClr val="tx1"/>
              </a:solidFill>
            </a:endParaRPr>
          </a:p>
          <a:p>
            <a:endParaRPr lang="en-US" altLang="ko-KR" dirty="0" smtClean="0">
              <a:ln w="28575">
                <a:noFill/>
                <a:prstDash val="dash"/>
              </a:ln>
              <a:solidFill>
                <a:schemeClr val="tx1"/>
              </a:solidFill>
            </a:endParaRPr>
          </a:p>
        </p:txBody>
      </p:sp>
      <p:sp>
        <p:nvSpPr>
          <p:cNvPr id="23" name="TextBox 22"/>
          <p:cNvSpPr txBox="1"/>
          <p:nvPr/>
        </p:nvSpPr>
        <p:spPr>
          <a:xfrm>
            <a:off x="1108621" y="20207353"/>
            <a:ext cx="10424618"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Proposed Structure </a:t>
            </a:r>
            <a:endParaRPr lang="ko-KR" altLang="en-US" dirty="0">
              <a:solidFill>
                <a:schemeClr val="bg1"/>
              </a:solidFill>
            </a:endParaRPr>
          </a:p>
        </p:txBody>
      </p:sp>
      <p:sp>
        <p:nvSpPr>
          <p:cNvPr id="27" name="모서리가 둥근 직사각형 26"/>
          <p:cNvSpPr/>
          <p:nvPr/>
        </p:nvSpPr>
        <p:spPr>
          <a:xfrm>
            <a:off x="1080047" y="31291340"/>
            <a:ext cx="13824744" cy="6981098"/>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r>
              <a:rPr lang="en-US" altLang="ko-KR" sz="5300" dirty="0" smtClean="0">
                <a:ln w="28575">
                  <a:noFill/>
                  <a:prstDash val="dash"/>
                </a:ln>
                <a:solidFill>
                  <a:schemeClr val="tx1"/>
                </a:solidFill>
              </a:rPr>
              <a:t>Reduced losses the frequency of the WPC/PMA method and the A4WP method is used to select each method through the frequency detection.</a:t>
            </a:r>
          </a:p>
          <a:p>
            <a:pPr marL="857250" indent="-857250">
              <a:buFont typeface="Arial" panose="020B0604020202020204" pitchFamily="34" charset="0"/>
              <a:buChar char="•"/>
            </a:pPr>
            <a:r>
              <a:rPr lang="en-US" altLang="ko-KR" sz="5300" dirty="0" smtClean="0">
                <a:ln w="28575">
                  <a:noFill/>
                  <a:prstDash val="dash"/>
                </a:ln>
                <a:solidFill>
                  <a:schemeClr val="tx1"/>
                </a:solidFill>
              </a:rPr>
              <a:t>In order to prevent leakage current through the MOSFETs, the gate signal of the MOSFET is generated using the Switchable Zero Voltage and Current Sensing(SZVCS) technique in the WPC/PMA standard mode.</a:t>
            </a:r>
          </a:p>
          <a:p>
            <a:pPr marL="857250" indent="-857250">
              <a:buFont typeface="Arial" panose="020B0604020202020204" pitchFamily="34" charset="0"/>
              <a:buChar char="•"/>
            </a:pPr>
            <a:r>
              <a:rPr lang="en-US" altLang="ko-KR" sz="5300" dirty="0" smtClean="0">
                <a:ln w="28575">
                  <a:noFill/>
                  <a:prstDash val="dash"/>
                </a:ln>
                <a:solidFill>
                  <a:schemeClr val="tx1"/>
                </a:solidFill>
              </a:rPr>
              <a:t>The digitally controlled delayed adjustment in the A4WP standard mode.</a:t>
            </a:r>
          </a:p>
          <a:p>
            <a:pPr marL="857250" indent="-857250">
              <a:buFont typeface="Arial" panose="020B0604020202020204" pitchFamily="34" charset="0"/>
              <a:buChar char="•"/>
            </a:pPr>
            <a:r>
              <a:rPr lang="en-US" altLang="ko-KR" sz="5300" dirty="0" smtClean="0">
                <a:ln w="28575">
                  <a:noFill/>
                  <a:prstDash val="dash"/>
                </a:ln>
                <a:solidFill>
                  <a:schemeClr val="tx1"/>
                </a:solidFill>
              </a:rPr>
              <a:t>In MST mode, low power MST technique is used to minimize current.</a:t>
            </a:r>
          </a:p>
        </p:txBody>
      </p:sp>
      <p:sp>
        <p:nvSpPr>
          <p:cNvPr id="28" name="모서리가 둥근 직사각형 27"/>
          <p:cNvSpPr/>
          <p:nvPr/>
        </p:nvSpPr>
        <p:spPr>
          <a:xfrm>
            <a:off x="1053306" y="13789994"/>
            <a:ext cx="13767594" cy="355600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Technologies such as smartphones, wearable devices, and the IoT require rapid wireless charging system.</a:t>
            </a:r>
            <a:endParaRPr lang="en-US" altLang="ko-KR" sz="5300" dirty="0">
              <a:ln w="28575">
                <a:noFill/>
                <a:prstDash val="dash"/>
              </a:ln>
              <a:solidFill>
                <a:schemeClr val="tx1"/>
              </a:solidFill>
              <a:latin typeface="Times New Roman" panose="02020603050405020304" pitchFamily="18" charset="0"/>
              <a:cs typeface="Times New Roman" panose="02020603050405020304" pitchFamily="18" charset="0"/>
            </a:endParaRPr>
          </a:p>
          <a:p>
            <a:pPr marL="857250" indent="-85725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The proposed Active Rectifier operates in Quadruple-Mode including magnetic induction(WPC/PMA), magnetic resonance(A4WP), and MST functions.</a:t>
            </a:r>
          </a:p>
          <a:p>
            <a:pPr marL="857250" indent="-85725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This study proposes a Quadruple-Mode Active Rectifier that integrated four functions into one IC.</a:t>
            </a:r>
          </a:p>
          <a:p>
            <a:pPr marL="857250" indent="-857250">
              <a:buFont typeface="Arial" panose="020B0604020202020204" pitchFamily="34" charset="0"/>
              <a:buChar char="•"/>
            </a:pPr>
            <a:endPar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endParaRPr>
          </a:p>
        </p:txBody>
      </p:sp>
      <p:sp>
        <p:nvSpPr>
          <p:cNvPr id="30" name="모서리가 둥근 직사각형 29"/>
          <p:cNvSpPr/>
          <p:nvPr/>
        </p:nvSpPr>
        <p:spPr>
          <a:xfrm>
            <a:off x="15251906" y="10337389"/>
            <a:ext cx="13767594" cy="22610508"/>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smtClean="0">
              <a:ln w="28575">
                <a:noFill/>
                <a:prstDash val="dash"/>
              </a:ln>
              <a:solidFill>
                <a:schemeClr val="tx1"/>
              </a:solidFill>
            </a:endParaRPr>
          </a:p>
        </p:txBody>
      </p:sp>
      <p:sp>
        <p:nvSpPr>
          <p:cNvPr id="31" name="TextBox 30"/>
          <p:cNvSpPr txBox="1"/>
          <p:nvPr/>
        </p:nvSpPr>
        <p:spPr>
          <a:xfrm>
            <a:off x="15251906" y="9759924"/>
            <a:ext cx="10479600"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Measurement Result</a:t>
            </a:r>
            <a:endParaRPr lang="ko-KR" altLang="en-US" dirty="0">
              <a:solidFill>
                <a:schemeClr val="bg1"/>
              </a:solidFill>
            </a:endParaRPr>
          </a:p>
        </p:txBody>
      </p:sp>
      <p:sp>
        <p:nvSpPr>
          <p:cNvPr id="44" name="TextBox 43"/>
          <p:cNvSpPr txBox="1"/>
          <p:nvPr/>
        </p:nvSpPr>
        <p:spPr>
          <a:xfrm>
            <a:off x="15251905" y="21346307"/>
            <a:ext cx="13793790" cy="1077218"/>
          </a:xfrm>
          <a:prstGeom prst="rect">
            <a:avLst/>
          </a:prstGeom>
          <a:noFill/>
        </p:spPr>
        <p:txBody>
          <a:bodyPr wrap="square" rtlCol="0">
            <a:spAutoFit/>
          </a:bodyPr>
          <a:lstStyle/>
          <a:p>
            <a:pPr algn="ctr"/>
            <a:r>
              <a:rPr lang="en-US" altLang="ko-KR" sz="3200" b="1" dirty="0" smtClean="0"/>
              <a:t>Fig 3. A4WP standard mode measurement Results of Proposed Quadruple-mode Active Rectifier.</a:t>
            </a:r>
            <a:endParaRPr lang="ko-KR" altLang="en-US" sz="3200" b="1" dirty="0"/>
          </a:p>
        </p:txBody>
      </p:sp>
      <p:sp>
        <p:nvSpPr>
          <p:cNvPr id="48" name="모서리가 둥근 직사각형 47"/>
          <p:cNvSpPr/>
          <p:nvPr/>
        </p:nvSpPr>
        <p:spPr>
          <a:xfrm>
            <a:off x="15278101" y="33904078"/>
            <a:ext cx="13767594" cy="6126321"/>
          </a:xfrm>
          <a:prstGeom prst="roundRect">
            <a:avLst>
              <a:gd name="adj" fmla="val 0"/>
            </a:avLst>
          </a:prstGeom>
          <a:noFill/>
          <a:ln w="127000">
            <a:solidFill>
              <a:srgbClr val="AED369"/>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0" indent="-857250">
              <a:buFont typeface="Arial" panose="020B0604020202020204" pitchFamily="34" charset="0"/>
              <a:buChar char="•"/>
            </a:pPr>
            <a:endParaRPr lang="en-US" altLang="ko-KR" dirty="0" smtClean="0">
              <a:ln w="28575">
                <a:noFill/>
                <a:prstDash val="dash"/>
              </a:ln>
              <a:solidFill>
                <a:schemeClr val="tx1"/>
              </a:solidFill>
            </a:endParaRPr>
          </a:p>
        </p:txBody>
      </p:sp>
      <p:sp>
        <p:nvSpPr>
          <p:cNvPr id="49" name="TextBox 48"/>
          <p:cNvSpPr txBox="1"/>
          <p:nvPr/>
        </p:nvSpPr>
        <p:spPr>
          <a:xfrm>
            <a:off x="15278101" y="33307563"/>
            <a:ext cx="10479600" cy="1154932"/>
          </a:xfrm>
          <a:prstGeom prst="rect">
            <a:avLst/>
          </a:prstGeom>
          <a:solidFill>
            <a:srgbClr val="AED369"/>
          </a:solidFill>
          <a:ln w="127000">
            <a:solidFill>
              <a:srgbClr val="AED369"/>
            </a:solidFill>
          </a:ln>
        </p:spPr>
        <p:txBody>
          <a:bodyPr wrap="square" rtlCol="0">
            <a:spAutoFit/>
          </a:bodyPr>
          <a:lstStyle/>
          <a:p>
            <a:pPr algn="ctr"/>
            <a:r>
              <a:rPr lang="en-US" altLang="ko-KR" dirty="0" smtClean="0">
                <a:solidFill>
                  <a:schemeClr val="bg1"/>
                </a:solidFill>
              </a:rPr>
              <a:t>Conclusion</a:t>
            </a:r>
            <a:endParaRPr lang="ko-KR" altLang="en-US" dirty="0">
              <a:solidFill>
                <a:schemeClr val="bg1"/>
              </a:solidFill>
            </a:endParaRPr>
          </a:p>
        </p:txBody>
      </p:sp>
      <mc:AlternateContent xmlns:mc="http://schemas.openxmlformats.org/markup-compatibility/2006" xmlns:a14="http://schemas.microsoft.com/office/drawing/2010/main">
        <mc:Choice Requires="a14">
          <p:sp>
            <p:nvSpPr>
              <p:cNvPr id="50" name="모서리가 둥근 직사각형 49"/>
              <p:cNvSpPr/>
              <p:nvPr/>
            </p:nvSpPr>
            <p:spPr>
              <a:xfrm>
                <a:off x="15278100" y="35437726"/>
                <a:ext cx="13741398" cy="3556000"/>
              </a:xfrm>
              <a:prstGeom prst="round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We proposed a Quadruple-Mode Active Rectifier that supports four wireless charging standard modes with one single chip.</a:t>
                </a:r>
              </a:p>
              <a:p>
                <a:pPr marL="685800" indent="-685800">
                  <a:buFont typeface="Arial" panose="020B0604020202020204" pitchFamily="34" charset="0"/>
                  <a:buChar char="•"/>
                </a:pP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The layout size is 1340</a:t>
                </a:r>
                <a14:m>
                  <m:oMath xmlns:m="http://schemas.openxmlformats.org/officeDocument/2006/math">
                    <m:r>
                      <a:rPr lang="en-US" altLang="ko-KR" sz="5300" i="1" smtClean="0">
                        <a:ln w="28575">
                          <a:noFill/>
                          <a:prstDash val="dash"/>
                        </a:ln>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2610</a:t>
                </a:r>
                <a14:m>
                  <m:oMath xmlns:m="http://schemas.openxmlformats.org/officeDocument/2006/math">
                    <m:r>
                      <a:rPr lang="ko-KR" altLang="en-US" sz="5300" i="1" smtClean="0">
                        <a:ln w="28575">
                          <a:noFill/>
                          <a:prstDash val="dash"/>
                        </a:ln>
                        <a:solidFill>
                          <a:schemeClr val="tx1"/>
                        </a:solidFill>
                        <a:latin typeface="Cambria Math" panose="02040503050406030204" pitchFamily="18" charset="0"/>
                        <a:cs typeface="Times New Roman" panose="02020603050405020304" pitchFamily="18" charset="0"/>
                      </a:rPr>
                      <m:t>𝜇</m:t>
                    </m:r>
                    <m:sSup>
                      <m:sSupPr>
                        <m:ctrlPr>
                          <a:rPr lang="en-US" altLang="ko-KR" sz="5300" b="0" i="1" smtClean="0">
                            <a:ln w="28575">
                              <a:noFill/>
                              <a:prstDash val="dash"/>
                            </a:ln>
                            <a:solidFill>
                              <a:schemeClr val="tx1"/>
                            </a:solidFill>
                            <a:latin typeface="Cambria Math" panose="02040503050406030204" pitchFamily="18" charset="0"/>
                            <a:cs typeface="Times New Roman" panose="02020603050405020304" pitchFamily="18" charset="0"/>
                          </a:rPr>
                        </m:ctrlPr>
                      </m:sSupPr>
                      <m:e>
                        <m:r>
                          <m:rPr>
                            <m:sty m:val="p"/>
                          </m:rPr>
                          <a:rPr lang="en-US" altLang="ko-KR" sz="5300" b="0" i="0" smtClean="0">
                            <a:ln w="28575">
                              <a:noFill/>
                              <a:prstDash val="dash"/>
                            </a:ln>
                            <a:solidFill>
                              <a:schemeClr val="tx1"/>
                            </a:solidFill>
                            <a:latin typeface="Cambria Math" panose="02040503050406030204" pitchFamily="18" charset="0"/>
                            <a:cs typeface="Times New Roman" panose="02020603050405020304" pitchFamily="18" charset="0"/>
                          </a:rPr>
                          <m:t>m</m:t>
                        </m:r>
                      </m:e>
                      <m:sup>
                        <m:r>
                          <a:rPr lang="en-US" altLang="ko-KR" sz="5300" b="0" i="0" smtClean="0">
                            <a:ln w="28575">
                              <a:noFill/>
                              <a:prstDash val="dash"/>
                            </a:ln>
                            <a:solidFill>
                              <a:schemeClr val="tx1"/>
                            </a:solidFill>
                            <a:latin typeface="Cambria Math" panose="02040503050406030204" pitchFamily="18" charset="0"/>
                            <a:cs typeface="Times New Roman" panose="02020603050405020304" pitchFamily="18" charset="0"/>
                          </a:rPr>
                          <m:t>2</m:t>
                        </m:r>
                      </m:sup>
                    </m:sSup>
                  </m:oMath>
                </a14:m>
                <a:r>
                  <a:rPr lang="ko-KR" altLang="en-US" sz="5300" dirty="0" smtClean="0">
                    <a:ln w="28575">
                      <a:noFill/>
                      <a:prstDash val="dash"/>
                    </a:ln>
                    <a:solidFill>
                      <a:schemeClr val="tx1"/>
                    </a:solidFill>
                    <a:latin typeface="Times New Roman" panose="02020603050405020304" pitchFamily="18" charset="0"/>
                    <a:cs typeface="Times New Roman" panose="02020603050405020304" pitchFamily="18" charset="0"/>
                  </a:rPr>
                  <a:t> </a:t>
                </a:r>
                <a:r>
                  <a:rPr lang="en-US" altLang="ko-KR" sz="5300" dirty="0" smtClean="0">
                    <a:ln w="28575">
                      <a:noFill/>
                      <a:prstDash val="dash"/>
                    </a:ln>
                    <a:solidFill>
                      <a:schemeClr val="tx1"/>
                    </a:solidFill>
                    <a:latin typeface="Times New Roman" panose="02020603050405020304" pitchFamily="18" charset="0"/>
                    <a:cs typeface="Times New Roman" panose="02020603050405020304" pitchFamily="18" charset="0"/>
                  </a:rPr>
                  <a:t>and the efficiency is 96% up to 15W a 0.18um BCD process was used.</a:t>
                </a:r>
                <a:endParaRPr lang="ko-KR" altLang="en-US" sz="5300" dirty="0">
                  <a:ln w="28575">
                    <a:noFill/>
                    <a:prstDash val="dash"/>
                  </a:ln>
                  <a:solidFill>
                    <a:schemeClr val="tx1"/>
                  </a:solidFill>
                  <a:latin typeface="Times New Roman" panose="02020603050405020304" pitchFamily="18" charset="0"/>
                  <a:cs typeface="Times New Roman" panose="02020603050405020304" pitchFamily="18" charset="0"/>
                </a:endParaRPr>
              </a:p>
            </p:txBody>
          </p:sp>
        </mc:Choice>
        <mc:Fallback xmlns="">
          <p:sp>
            <p:nvSpPr>
              <p:cNvPr id="50" name="모서리가 둥근 직사각형 49"/>
              <p:cNvSpPr>
                <a:spLocks noRot="1" noChangeAspect="1" noMove="1" noResize="1" noEditPoints="1" noAdjustHandles="1" noChangeArrowheads="1" noChangeShapeType="1" noTextEdit="1"/>
              </p:cNvSpPr>
              <p:nvPr/>
            </p:nvSpPr>
            <p:spPr>
              <a:xfrm>
                <a:off x="15278100" y="35437726"/>
                <a:ext cx="13741398" cy="3556000"/>
              </a:xfrm>
              <a:prstGeom prst="roundRect">
                <a:avLst/>
              </a:prstGeom>
              <a:blipFill>
                <a:blip r:embed="rId4"/>
                <a:stretch>
                  <a:fillRect l="-799" t="-23630" b="-29452"/>
                </a:stretch>
              </a:blipFill>
              <a:ln>
                <a:noFill/>
                <a:prstDash val="dash"/>
              </a:ln>
            </p:spPr>
            <p:txBody>
              <a:bodyPr/>
              <a:lstStyle/>
              <a:p>
                <a:r>
                  <a:rPr lang="ko-KR" altLang="en-US">
                    <a:noFill/>
                  </a:rPr>
                  <a:t> </a:t>
                </a:r>
              </a:p>
            </p:txBody>
          </p:sp>
        </mc:Fallback>
      </mc:AlternateContent>
      <p:sp>
        <p:nvSpPr>
          <p:cNvPr id="51" name="TextBox 50"/>
          <p:cNvSpPr txBox="1"/>
          <p:nvPr/>
        </p:nvSpPr>
        <p:spPr>
          <a:xfrm>
            <a:off x="1080047" y="40256348"/>
            <a:ext cx="22337637" cy="584775"/>
          </a:xfrm>
          <a:prstGeom prst="rect">
            <a:avLst/>
          </a:prstGeom>
          <a:noFill/>
        </p:spPr>
        <p:txBody>
          <a:bodyPr wrap="square" rtlCol="0">
            <a:spAutoFit/>
          </a:bodyPr>
          <a:lstStyle/>
          <a:p>
            <a:r>
              <a:rPr lang="en-US" altLang="ko-KR" sz="3200" b="1" dirty="0" smtClean="0">
                <a:latin typeface="Times New Roman" panose="02020603050405020304" pitchFamily="18" charset="0"/>
                <a:cs typeface="Times New Roman" panose="02020603050405020304" pitchFamily="18" charset="0"/>
              </a:rPr>
              <a:t>The </a:t>
            </a:r>
            <a:r>
              <a:rPr lang="en-US" altLang="ko-KR" sz="3200" b="1" dirty="0">
                <a:latin typeface="Times New Roman" panose="02020603050405020304" pitchFamily="18" charset="0"/>
                <a:cs typeface="Times New Roman" panose="02020603050405020304" pitchFamily="18" charset="0"/>
              </a:rPr>
              <a:t>chip fabrication and EDA tool were supported by the IC Design Education Center(IDEC), Korea.</a:t>
            </a:r>
            <a:endParaRPr lang="ko-KR" altLang="en-US" sz="3200" b="1" dirty="0">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5181600" y="23576839"/>
            <a:ext cx="7326791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ko-KR" altLang="en-US"/>
          </a:p>
        </p:txBody>
      </p:sp>
      <p:grpSp>
        <p:nvGrpSpPr>
          <p:cNvPr id="8" name="그룹 7"/>
          <p:cNvGrpSpPr/>
          <p:nvPr/>
        </p:nvGrpSpPr>
        <p:grpSpPr>
          <a:xfrm>
            <a:off x="1053306" y="21508124"/>
            <a:ext cx="14540799" cy="8165426"/>
            <a:chOff x="129629" y="20931705"/>
            <a:chExt cx="15574849" cy="8746100"/>
          </a:xfrm>
        </p:grpSpPr>
        <p:graphicFrame>
          <p:nvGraphicFramePr>
            <p:cNvPr id="3" name="개체 2"/>
            <p:cNvGraphicFramePr>
              <a:graphicFrameLocks noChangeAspect="1"/>
            </p:cNvGraphicFramePr>
            <p:nvPr>
              <p:extLst>
                <p:ext uri="{D42A27DB-BD31-4B8C-83A1-F6EECF244321}">
                  <p14:modId xmlns:p14="http://schemas.microsoft.com/office/powerpoint/2010/main" val="2248187204"/>
                </p:ext>
              </p:extLst>
            </p:nvPr>
          </p:nvGraphicFramePr>
          <p:xfrm>
            <a:off x="1855360" y="20931705"/>
            <a:ext cx="11295196" cy="8143871"/>
          </p:xfrm>
          <a:graphic>
            <a:graphicData uri="http://schemas.openxmlformats.org/presentationml/2006/ole">
              <mc:AlternateContent xmlns:mc="http://schemas.openxmlformats.org/markup-compatibility/2006">
                <mc:Choice xmlns:v="urn:schemas-microsoft-com:vml" Requires="v">
                  <p:oleObj spid="_x0000_s1038" name="Visio" r:id="rId5" imgW="9239357" imgH="6667380" progId="Visio.Drawing.15">
                    <p:embed/>
                  </p:oleObj>
                </mc:Choice>
                <mc:Fallback>
                  <p:oleObj name="Visio" r:id="rId5" imgW="9239357" imgH="6667380" progId="Visio.Drawing.15">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55360" y="20931705"/>
                          <a:ext cx="11295196" cy="8143871"/>
                        </a:xfrm>
                        <a:prstGeom prst="rect">
                          <a:avLst/>
                        </a:prstGeom>
                        <a:noFill/>
                      </p:spPr>
                    </p:pic>
                  </p:oleObj>
                </mc:Fallback>
              </mc:AlternateContent>
            </a:graphicData>
          </a:graphic>
        </p:graphicFrame>
        <p:sp>
          <p:nvSpPr>
            <p:cNvPr id="39" name="TextBox 38"/>
            <p:cNvSpPr txBox="1"/>
            <p:nvPr/>
          </p:nvSpPr>
          <p:spPr>
            <a:xfrm>
              <a:off x="129629" y="29016267"/>
              <a:ext cx="15574849" cy="661538"/>
            </a:xfrm>
            <a:prstGeom prst="rect">
              <a:avLst/>
            </a:prstGeom>
            <a:noFill/>
          </p:spPr>
          <p:txBody>
            <a:bodyPr wrap="square" rtlCol="0">
              <a:spAutoFit/>
            </a:bodyPr>
            <a:lstStyle/>
            <a:p>
              <a:pPr algn="ctr"/>
              <a:r>
                <a:rPr lang="en-US" altLang="ko-KR" sz="3200" b="1" dirty="0" smtClean="0"/>
                <a:t>Fig 1. Top Block Diagram of the proposed Quadruple-mode Active Rectifier</a:t>
              </a:r>
              <a:endParaRPr lang="ko-KR" altLang="en-US" sz="3200" b="1" dirty="0"/>
            </a:p>
          </p:txBody>
        </p:sp>
      </p:grpSp>
      <p:pic>
        <p:nvPicPr>
          <p:cNvPr id="40" name="그림 39"/>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471276" y="11170889"/>
            <a:ext cx="8703704" cy="4268218"/>
          </a:xfrm>
          <a:prstGeom prst="rect">
            <a:avLst/>
          </a:prstGeom>
          <a:noFill/>
        </p:spPr>
      </p:pic>
      <p:sp>
        <p:nvSpPr>
          <p:cNvPr id="53" name="TextBox 52"/>
          <p:cNvSpPr txBox="1"/>
          <p:nvPr/>
        </p:nvSpPr>
        <p:spPr>
          <a:xfrm>
            <a:off x="15251905" y="15348409"/>
            <a:ext cx="13767593" cy="1077218"/>
          </a:xfrm>
          <a:prstGeom prst="rect">
            <a:avLst/>
          </a:prstGeom>
          <a:noFill/>
        </p:spPr>
        <p:txBody>
          <a:bodyPr wrap="square" rtlCol="0">
            <a:spAutoFit/>
          </a:bodyPr>
          <a:lstStyle/>
          <a:p>
            <a:pPr algn="ctr"/>
            <a:r>
              <a:rPr lang="en-US" altLang="ko-KR" sz="3200" b="1" dirty="0" smtClean="0"/>
              <a:t>Fig 2. WPC/PMA standard Mode measurement Results of Proposed Quadruple-mode Active Rectifier</a:t>
            </a:r>
            <a:endParaRPr lang="ko-KR" altLang="en-US" sz="3200" b="1" dirty="0"/>
          </a:p>
        </p:txBody>
      </p:sp>
    </p:spTree>
    <p:extLst>
      <p:ext uri="{BB962C8B-B14F-4D97-AF65-F5344CB8AC3E}">
        <p14:creationId xmlns:p14="http://schemas.microsoft.com/office/powerpoint/2010/main" val="612776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3845</TotalTime>
  <Words>355</Words>
  <Application>Microsoft Office PowerPoint</Application>
  <PresentationFormat>사용자 지정</PresentationFormat>
  <Paragraphs>25</Paragraphs>
  <Slides>1</Slides>
  <Notes>0</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vt:i4>
      </vt:variant>
    </vt:vector>
  </HeadingPairs>
  <TitlesOfParts>
    <vt:vector size="9" baseType="lpstr">
      <vt:lpstr>맑은 고딕</vt:lpstr>
      <vt:lpstr>Arial</vt:lpstr>
      <vt:lpstr>Calibri</vt:lpstr>
      <vt:lpstr>Calibri Light</vt:lpstr>
      <vt:lpstr>Cambria Math</vt:lpstr>
      <vt:lpstr>Times New Roman</vt:lpstr>
      <vt:lpstr>Office 테마</vt:lpstr>
      <vt:lpstr>Visio</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김태완</cp:lastModifiedBy>
  <cp:revision>28</cp:revision>
  <dcterms:created xsi:type="dcterms:W3CDTF">2018-03-08T06:02:33Z</dcterms:created>
  <dcterms:modified xsi:type="dcterms:W3CDTF">2020-06-12T13:26:41Z</dcterms:modified>
</cp:coreProperties>
</file>